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60" r:id="rId3"/>
    <p:sldId id="259" r:id="rId4"/>
    <p:sldId id="261" r:id="rId5"/>
    <p:sldId id="266" r:id="rId6"/>
    <p:sldId id="264" r:id="rId7"/>
    <p:sldId id="263" r:id="rId8"/>
    <p:sldId id="262" r:id="rId9"/>
    <p:sldId id="265" r:id="rId10"/>
    <p:sldId id="267" r:id="rId11"/>
    <p:sldId id="268" r:id="rId12"/>
    <p:sldId id="270" r:id="rId13"/>
    <p:sldId id="269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0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0343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9942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347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6488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09201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1836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996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6772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195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2871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329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5759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172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826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085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284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8727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85E5E7F-C82C-48FD-95D9-1BA013A510A7}" type="datetimeFigureOut">
              <a:rPr lang="ko-KR" altLang="en-US" smtClean="0"/>
              <a:t>2024-06-16(Sun)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C0F7B87-4B50-471A-B92D-2C194E480A0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3482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github.com/velo789/aws_project.gi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4E9F4-D0D5-2B27-B3C6-B9EC0CDC85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부산 지역 도서관 </a:t>
            </a:r>
            <a:br>
              <a:rPr lang="en-US" altLang="ko-KR" dirty="0"/>
            </a:br>
            <a:r>
              <a:rPr lang="ko-KR" altLang="en-US" dirty="0"/>
              <a:t>도서 검색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D1C98D-531C-DA52-1ABA-980079BEE5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ko-KR" altLang="en-US" dirty="0"/>
              <a:t>학번 </a:t>
            </a:r>
            <a:r>
              <a:rPr lang="en-US" altLang="ko-KR" dirty="0"/>
              <a:t>: 201895035</a:t>
            </a:r>
          </a:p>
          <a:p>
            <a:pPr algn="r"/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ko-KR" altLang="en-US" dirty="0"/>
              <a:t>박기윤</a:t>
            </a:r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CB290A5F-4765-36A2-A181-9986D2918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0380" y="4544340"/>
            <a:ext cx="660342" cy="70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9285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1D167-1B4E-17B2-8639-7F5C0AE56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ko-KR" altLang="en-US"/>
              <a:t>프로그램 코드</a:t>
            </a:r>
            <a:br>
              <a:rPr lang="en-US" altLang="ko-KR"/>
            </a:br>
            <a:r>
              <a:rPr lang="ko-KR" altLang="en-US"/>
              <a:t>데이터 정제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AB643CAF-5677-E908-1CA2-1AE4D6BBE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FE1773-AD2C-9595-E88C-2FF4D3445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926" y="2951243"/>
            <a:ext cx="4691098" cy="29246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045414A-7CA2-0FFC-9904-1DE3DDAD8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786" y="2963509"/>
            <a:ext cx="4798336" cy="291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658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39C35E3-2191-BD4F-5407-40EF22A0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프로그램 코드</a:t>
            </a:r>
            <a:br>
              <a:rPr lang="en-US" altLang="ko-KR" dirty="0"/>
            </a:br>
            <a:r>
              <a:rPr lang="en-US" altLang="ko-KR" dirty="0"/>
              <a:t>Lambda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5932CE7-0775-B269-36EB-A03D3AFD8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S3 </a:t>
            </a:r>
            <a:r>
              <a:rPr lang="ko-KR" altLang="en-US" dirty="0"/>
              <a:t>이벤트 처리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3F768F-0B33-C071-EA10-67AD2341F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062" y="2978590"/>
            <a:ext cx="4510938" cy="29907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EF4D90-6F6C-8902-82D6-33BCFF325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447" y="2988947"/>
            <a:ext cx="3535921" cy="298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58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F34321-DDEA-4B5D-387D-9D44C6313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프로그램 코드</a:t>
            </a:r>
            <a:br>
              <a:rPr lang="en-US" altLang="ko-KR" dirty="0"/>
            </a:br>
            <a:r>
              <a:rPr lang="en-US" altLang="ko-KR" dirty="0"/>
              <a:t>Lambda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F70D18-1AD3-BFD8-58F7-03A7CD867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API </a:t>
            </a:r>
            <a:r>
              <a:rPr lang="ko-KR" altLang="en-US" dirty="0"/>
              <a:t>이벤트 처리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8395F8-5EFD-9D0C-460A-E9C9BFC58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264" y="2977712"/>
            <a:ext cx="2937095" cy="28981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76D940A-6139-D964-8D78-FD3D773C5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222" y="2977712"/>
            <a:ext cx="5621961" cy="145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9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0FC9D0-661A-B12B-0E66-A7ED5CD9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pic>
        <p:nvPicPr>
          <p:cNvPr id="5" name="KakaoTalk_Recording_20240616_225253">
            <a:hlinkClick r:id="" action="ppaction://media"/>
            <a:extLst>
              <a:ext uri="{FF2B5EF4-FFF2-40B4-BE49-F238E27FC236}">
                <a16:creationId xmlns:a16="http://schemas.microsoft.com/office/drawing/2014/main" id="{D959FEED-D91E-1F19-2572-81605E49975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46425" y="2557993"/>
            <a:ext cx="5899150" cy="3317875"/>
          </a:xfrm>
        </p:spPr>
      </p:pic>
    </p:spTree>
    <p:extLst>
      <p:ext uri="{BB962C8B-B14F-4D97-AF65-F5344CB8AC3E}">
        <p14:creationId xmlns:p14="http://schemas.microsoft.com/office/powerpoint/2010/main" val="241877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0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DB1D37-AB5B-0642-D04E-533478008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실행 결과</a:t>
            </a:r>
            <a:br>
              <a:rPr lang="en-US" altLang="ko-KR" dirty="0"/>
            </a:br>
            <a:r>
              <a:rPr lang="en-US" altLang="ko-KR" dirty="0"/>
              <a:t>CloudWatch Log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0E6432ED-BAEB-CD14-307F-CF6EA5049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Html Log</a:t>
            </a:r>
            <a:endParaRPr lang="ko-KR" altLang="en-US" dirty="0"/>
          </a:p>
        </p:txBody>
      </p:sp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3628C8D4-EAA7-0C5B-EE9A-78F0A77C0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396" y="3012652"/>
            <a:ext cx="8465894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64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7A1E10-14A4-70AD-598F-78E1B17E1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실행 결과</a:t>
            </a:r>
            <a:br>
              <a:rPr lang="en-US" altLang="ko-KR" dirty="0"/>
            </a:br>
            <a:r>
              <a:rPr lang="en-US" altLang="ko-KR" dirty="0"/>
              <a:t>CloudWatch Log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CE39BC-D46E-341B-DA9D-89704AA26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DynamoDB Log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E15A4B-277C-9531-7FAC-0872B2004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945" y="3060786"/>
            <a:ext cx="7604910" cy="267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95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E1662A0-B88D-177F-9BAB-51C3179AD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2628052"/>
            <a:ext cx="9601196" cy="1303867"/>
          </a:xfrm>
        </p:spPr>
        <p:txBody>
          <a:bodyPr/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719458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8B00B-5C0F-5FEB-E76E-2ABC3BD89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39D93F-CE0B-C0FF-6854-F16519615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프로그램 구성도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프로그램 구현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프로그램 코드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동작 결과</a:t>
            </a:r>
          </a:p>
        </p:txBody>
      </p:sp>
    </p:spTree>
    <p:extLst>
      <p:ext uri="{BB962C8B-B14F-4D97-AF65-F5344CB8AC3E}">
        <p14:creationId xmlns:p14="http://schemas.microsoft.com/office/powerpoint/2010/main" val="2160212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02D3-4CFB-868E-9E21-6E52B2027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구성도</a:t>
            </a:r>
          </a:p>
        </p:txBody>
      </p:sp>
      <p:pic>
        <p:nvPicPr>
          <p:cNvPr id="2050" name="Picture 2" descr="Get to Know AWS Identity and Access Management | Salesforce Trailhead">
            <a:extLst>
              <a:ext uri="{FF2B5EF4-FFF2-40B4-BE49-F238E27FC236}">
                <a16:creationId xmlns:a16="http://schemas.microsoft.com/office/drawing/2014/main" id="{C8B9D401-0608-8C53-270D-EF1AACD8D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09362"/>
            <a:ext cx="757473" cy="89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ster AWS Lambda Hands On DIY Projects - CodeSolutionsHub">
            <a:extLst>
              <a:ext uri="{FF2B5EF4-FFF2-40B4-BE49-F238E27FC236}">
                <a16:creationId xmlns:a16="http://schemas.microsoft.com/office/drawing/2014/main" id="{BEFAF74C-A998-8207-FD76-0DEB5F439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048" y="3752332"/>
            <a:ext cx="916568" cy="90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WS DynamoDB Complete Guide (incl Schema Designing), 40% OFF">
            <a:extLst>
              <a:ext uri="{FF2B5EF4-FFF2-40B4-BE49-F238E27FC236}">
                <a16:creationId xmlns:a16="http://schemas.microsoft.com/office/drawing/2014/main" id="{E967910F-7295-E274-ED3D-B809BFF73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439" y="3854964"/>
            <a:ext cx="1968541" cy="78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Optimize Your AWS S3 Performance. AWS S3 provides a great performance. It…  | by Sakshi Khandelwal | AWS in Plain English">
            <a:extLst>
              <a:ext uri="{FF2B5EF4-FFF2-40B4-BE49-F238E27FC236}">
                <a16:creationId xmlns:a16="http://schemas.microsoft.com/office/drawing/2014/main" id="{D806B9E4-3030-3449-B009-9695515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71" y="3774926"/>
            <a:ext cx="1415395" cy="90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mazon API Gateway. The Server less API service from AWS | Towards AWS">
            <a:extLst>
              <a:ext uri="{FF2B5EF4-FFF2-40B4-BE49-F238E27FC236}">
                <a16:creationId xmlns:a16="http://schemas.microsoft.com/office/drawing/2014/main" id="{20DCFED2-D106-F800-D9DF-EC2800302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9382" y="3824579"/>
            <a:ext cx="1214511" cy="77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WS] Cloudfront 캐시 무효화">
            <a:extLst>
              <a:ext uri="{FF2B5EF4-FFF2-40B4-BE49-F238E27FC236}">
                <a16:creationId xmlns:a16="http://schemas.microsoft.com/office/drawing/2014/main" id="{E9E6DE3F-B4C8-3578-1F24-7289964B2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63" y="3737122"/>
            <a:ext cx="1669760" cy="83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2" descr="CloudWatch INSUFFICIENT_DATA for Linux System Metric | Ady's Blog">
            <a:extLst>
              <a:ext uri="{FF2B5EF4-FFF2-40B4-BE49-F238E27FC236}">
                <a16:creationId xmlns:a16="http://schemas.microsoft.com/office/drawing/2014/main" id="{4541EE4F-ED22-3561-EAFB-7AD616AC5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617" y="5135035"/>
            <a:ext cx="1817429" cy="91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320E6A3F-1DEF-463F-7863-2F5EF1FF1049}"/>
              </a:ext>
            </a:extLst>
          </p:cNvPr>
          <p:cNvSpPr/>
          <p:nvPr/>
        </p:nvSpPr>
        <p:spPr>
          <a:xfrm flipH="1">
            <a:off x="7168318" y="4235292"/>
            <a:ext cx="462323" cy="282411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DF500D63-915D-2722-526A-13A4696753D9}"/>
              </a:ext>
            </a:extLst>
          </p:cNvPr>
          <p:cNvSpPr/>
          <p:nvPr/>
        </p:nvSpPr>
        <p:spPr>
          <a:xfrm rot="10800000">
            <a:off x="10252701" y="3255524"/>
            <a:ext cx="247060" cy="451125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BA55990-46A6-C6BB-8288-7B90780CD738}"/>
              </a:ext>
            </a:extLst>
          </p:cNvPr>
          <p:cNvSpPr/>
          <p:nvPr/>
        </p:nvSpPr>
        <p:spPr>
          <a:xfrm>
            <a:off x="5137671" y="3875227"/>
            <a:ext cx="723683" cy="55866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268DE9B5-8D35-6BC7-942A-0D2803236083}"/>
              </a:ext>
            </a:extLst>
          </p:cNvPr>
          <p:cNvSpPr/>
          <p:nvPr/>
        </p:nvSpPr>
        <p:spPr>
          <a:xfrm rot="10800000">
            <a:off x="2677956" y="3866460"/>
            <a:ext cx="723683" cy="558669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8372D6C-2FF8-49B4-36E4-770933E8DF4F}"/>
              </a:ext>
            </a:extLst>
          </p:cNvPr>
          <p:cNvSpPr/>
          <p:nvPr/>
        </p:nvSpPr>
        <p:spPr>
          <a:xfrm rot="16200000">
            <a:off x="1520594" y="3119191"/>
            <a:ext cx="555298" cy="558669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751A32F2-E6AB-E50B-E439-0477F9183B76}"/>
              </a:ext>
            </a:extLst>
          </p:cNvPr>
          <p:cNvSpPr/>
          <p:nvPr/>
        </p:nvSpPr>
        <p:spPr>
          <a:xfrm>
            <a:off x="9875201" y="3255525"/>
            <a:ext cx="247062" cy="451124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D3FDD8A-F533-FD7E-386E-FE7F73A7201E}"/>
              </a:ext>
            </a:extLst>
          </p:cNvPr>
          <p:cNvCxnSpPr/>
          <p:nvPr/>
        </p:nvCxnSpPr>
        <p:spPr>
          <a:xfrm>
            <a:off x="6474736" y="3408660"/>
            <a:ext cx="0" cy="323332"/>
          </a:xfrm>
          <a:prstGeom prst="line">
            <a:avLst/>
          </a:prstGeom>
          <a:ln w="355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39DCC359-5854-7D6B-F588-8BB59DE28BA5}"/>
              </a:ext>
            </a:extLst>
          </p:cNvPr>
          <p:cNvSpPr/>
          <p:nvPr/>
        </p:nvSpPr>
        <p:spPr>
          <a:xfrm>
            <a:off x="3918778" y="3151350"/>
            <a:ext cx="470779" cy="55529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3D5675-6FDF-0F8D-DCEC-8F91F2ED6AC3}"/>
              </a:ext>
            </a:extLst>
          </p:cNvPr>
          <p:cNvSpPr/>
          <p:nvPr/>
        </p:nvSpPr>
        <p:spPr>
          <a:xfrm>
            <a:off x="1451196" y="2608808"/>
            <a:ext cx="694094" cy="4511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html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298D686-BC4B-185C-69E1-1CCC48DC0A73}"/>
              </a:ext>
            </a:extLst>
          </p:cNvPr>
          <p:cNvSpPr/>
          <p:nvPr/>
        </p:nvSpPr>
        <p:spPr>
          <a:xfrm>
            <a:off x="3773598" y="2504629"/>
            <a:ext cx="694094" cy="5552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Data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html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330712-181B-B47D-E2D8-8226ED89AF88}"/>
              </a:ext>
            </a:extLst>
          </p:cNvPr>
          <p:cNvSpPr/>
          <p:nvPr/>
        </p:nvSpPr>
        <p:spPr>
          <a:xfrm>
            <a:off x="9850024" y="2671885"/>
            <a:ext cx="694094" cy="4511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html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73A4D049-DB8F-888D-3E6E-DE90B1EC53CA}"/>
              </a:ext>
            </a:extLst>
          </p:cNvPr>
          <p:cNvSpPr/>
          <p:nvPr/>
        </p:nvSpPr>
        <p:spPr>
          <a:xfrm rot="10800000" flipH="1">
            <a:off x="7168319" y="3877540"/>
            <a:ext cx="462323" cy="28241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화살표: 아래로 구부러짐 24">
            <a:extLst>
              <a:ext uri="{FF2B5EF4-FFF2-40B4-BE49-F238E27FC236}">
                <a16:creationId xmlns:a16="http://schemas.microsoft.com/office/drawing/2014/main" id="{1215001D-A9F3-D192-7C3A-8003C8D636E0}"/>
              </a:ext>
            </a:extLst>
          </p:cNvPr>
          <p:cNvSpPr/>
          <p:nvPr/>
        </p:nvSpPr>
        <p:spPr>
          <a:xfrm flipH="1">
            <a:off x="6853473" y="3221648"/>
            <a:ext cx="2891289" cy="497452"/>
          </a:xfrm>
          <a:prstGeom prst="curved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화살표: 위로 구부러짐 25">
            <a:extLst>
              <a:ext uri="{FF2B5EF4-FFF2-40B4-BE49-F238E27FC236}">
                <a16:creationId xmlns:a16="http://schemas.microsoft.com/office/drawing/2014/main" id="{EE1A8B92-880C-FED6-3D79-C331AEB92C98}"/>
              </a:ext>
            </a:extLst>
          </p:cNvPr>
          <p:cNvSpPr/>
          <p:nvPr/>
        </p:nvSpPr>
        <p:spPr>
          <a:xfrm>
            <a:off x="6956616" y="4625134"/>
            <a:ext cx="2788146" cy="412641"/>
          </a:xfrm>
          <a:prstGeom prst="curvedUp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7765876E-8353-4EC0-EDA7-078782EDF665}"/>
              </a:ext>
            </a:extLst>
          </p:cNvPr>
          <p:cNvSpPr/>
          <p:nvPr/>
        </p:nvSpPr>
        <p:spPr>
          <a:xfrm>
            <a:off x="6527016" y="4654836"/>
            <a:ext cx="198807" cy="528304"/>
          </a:xfrm>
          <a:custGeom>
            <a:avLst/>
            <a:gdLst>
              <a:gd name="connsiteX0" fmla="*/ 0 w 1708894"/>
              <a:gd name="connsiteY0" fmla="*/ 2067438 h 2921885"/>
              <a:gd name="connsiteX1" fmla="*/ 427224 w 1708894"/>
              <a:gd name="connsiteY1" fmla="*/ 2067438 h 2921885"/>
              <a:gd name="connsiteX2" fmla="*/ 427224 w 1708894"/>
              <a:gd name="connsiteY2" fmla="*/ 0 h 2921885"/>
              <a:gd name="connsiteX3" fmla="*/ 1281671 w 1708894"/>
              <a:gd name="connsiteY3" fmla="*/ 0 h 2921885"/>
              <a:gd name="connsiteX4" fmla="*/ 1281671 w 1708894"/>
              <a:gd name="connsiteY4" fmla="*/ 2067438 h 2921885"/>
              <a:gd name="connsiteX5" fmla="*/ 1708894 w 1708894"/>
              <a:gd name="connsiteY5" fmla="*/ 2067438 h 2921885"/>
              <a:gd name="connsiteX6" fmla="*/ 854447 w 1708894"/>
              <a:gd name="connsiteY6" fmla="*/ 2921885 h 2921885"/>
              <a:gd name="connsiteX7" fmla="*/ 0 w 1708894"/>
              <a:gd name="connsiteY7" fmla="*/ 2067438 h 2921885"/>
              <a:gd name="connsiteX0" fmla="*/ 427223 w 1281670"/>
              <a:gd name="connsiteY0" fmla="*/ 2921885 h 2921885"/>
              <a:gd name="connsiteX1" fmla="*/ 0 w 1281670"/>
              <a:gd name="connsiteY1" fmla="*/ 2067438 h 2921885"/>
              <a:gd name="connsiteX2" fmla="*/ 0 w 1281670"/>
              <a:gd name="connsiteY2" fmla="*/ 0 h 2921885"/>
              <a:gd name="connsiteX3" fmla="*/ 854447 w 1281670"/>
              <a:gd name="connsiteY3" fmla="*/ 0 h 2921885"/>
              <a:gd name="connsiteX4" fmla="*/ 854447 w 1281670"/>
              <a:gd name="connsiteY4" fmla="*/ 2067438 h 2921885"/>
              <a:gd name="connsiteX5" fmla="*/ 1281670 w 1281670"/>
              <a:gd name="connsiteY5" fmla="*/ 2067438 h 2921885"/>
              <a:gd name="connsiteX6" fmla="*/ 427223 w 1281670"/>
              <a:gd name="connsiteY6" fmla="*/ 2921885 h 2921885"/>
              <a:gd name="connsiteX0" fmla="*/ 427223 w 1281670"/>
              <a:gd name="connsiteY0" fmla="*/ 2921885 h 2921885"/>
              <a:gd name="connsiteX1" fmla="*/ 0 w 1281670"/>
              <a:gd name="connsiteY1" fmla="*/ 0 h 2921885"/>
              <a:gd name="connsiteX2" fmla="*/ 854447 w 1281670"/>
              <a:gd name="connsiteY2" fmla="*/ 0 h 2921885"/>
              <a:gd name="connsiteX3" fmla="*/ 854447 w 1281670"/>
              <a:gd name="connsiteY3" fmla="*/ 2067438 h 2921885"/>
              <a:gd name="connsiteX4" fmla="*/ 1281670 w 1281670"/>
              <a:gd name="connsiteY4" fmla="*/ 2067438 h 2921885"/>
              <a:gd name="connsiteX5" fmla="*/ 427223 w 1281670"/>
              <a:gd name="connsiteY5" fmla="*/ 2921885 h 2921885"/>
              <a:gd name="connsiteX0" fmla="*/ 56031 w 910478"/>
              <a:gd name="connsiteY0" fmla="*/ 2921885 h 2921885"/>
              <a:gd name="connsiteX1" fmla="*/ 0 w 910478"/>
              <a:gd name="connsiteY1" fmla="*/ 9053 h 2921885"/>
              <a:gd name="connsiteX2" fmla="*/ 483255 w 910478"/>
              <a:gd name="connsiteY2" fmla="*/ 0 h 2921885"/>
              <a:gd name="connsiteX3" fmla="*/ 483255 w 910478"/>
              <a:gd name="connsiteY3" fmla="*/ 2067438 h 2921885"/>
              <a:gd name="connsiteX4" fmla="*/ 910478 w 910478"/>
              <a:gd name="connsiteY4" fmla="*/ 2067438 h 2921885"/>
              <a:gd name="connsiteX5" fmla="*/ 56031 w 910478"/>
              <a:gd name="connsiteY5" fmla="*/ 2921885 h 2921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0478" h="2921885">
                <a:moveTo>
                  <a:pt x="56031" y="2921885"/>
                </a:moveTo>
                <a:lnTo>
                  <a:pt x="0" y="9053"/>
                </a:lnTo>
                <a:lnTo>
                  <a:pt x="483255" y="0"/>
                </a:lnTo>
                <a:lnTo>
                  <a:pt x="483255" y="2067438"/>
                </a:lnTo>
                <a:lnTo>
                  <a:pt x="910478" y="2067438"/>
                </a:lnTo>
                <a:lnTo>
                  <a:pt x="56031" y="292188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화살표: 아래쪽 12">
            <a:extLst>
              <a:ext uri="{FF2B5EF4-FFF2-40B4-BE49-F238E27FC236}">
                <a16:creationId xmlns:a16="http://schemas.microsoft.com/office/drawing/2014/main" id="{0BBD939A-2698-FA51-9CBD-9C89A47BBB12}"/>
              </a:ext>
            </a:extLst>
          </p:cNvPr>
          <p:cNvSpPr/>
          <p:nvPr/>
        </p:nvSpPr>
        <p:spPr>
          <a:xfrm flipH="1">
            <a:off x="6335105" y="4651615"/>
            <a:ext cx="198807" cy="528304"/>
          </a:xfrm>
          <a:custGeom>
            <a:avLst/>
            <a:gdLst>
              <a:gd name="connsiteX0" fmla="*/ 0 w 1708894"/>
              <a:gd name="connsiteY0" fmla="*/ 2067438 h 2921885"/>
              <a:gd name="connsiteX1" fmla="*/ 427224 w 1708894"/>
              <a:gd name="connsiteY1" fmla="*/ 2067438 h 2921885"/>
              <a:gd name="connsiteX2" fmla="*/ 427224 w 1708894"/>
              <a:gd name="connsiteY2" fmla="*/ 0 h 2921885"/>
              <a:gd name="connsiteX3" fmla="*/ 1281671 w 1708894"/>
              <a:gd name="connsiteY3" fmla="*/ 0 h 2921885"/>
              <a:gd name="connsiteX4" fmla="*/ 1281671 w 1708894"/>
              <a:gd name="connsiteY4" fmla="*/ 2067438 h 2921885"/>
              <a:gd name="connsiteX5" fmla="*/ 1708894 w 1708894"/>
              <a:gd name="connsiteY5" fmla="*/ 2067438 h 2921885"/>
              <a:gd name="connsiteX6" fmla="*/ 854447 w 1708894"/>
              <a:gd name="connsiteY6" fmla="*/ 2921885 h 2921885"/>
              <a:gd name="connsiteX7" fmla="*/ 0 w 1708894"/>
              <a:gd name="connsiteY7" fmla="*/ 2067438 h 2921885"/>
              <a:gd name="connsiteX0" fmla="*/ 427223 w 1281670"/>
              <a:gd name="connsiteY0" fmla="*/ 2921885 h 2921885"/>
              <a:gd name="connsiteX1" fmla="*/ 0 w 1281670"/>
              <a:gd name="connsiteY1" fmla="*/ 2067438 h 2921885"/>
              <a:gd name="connsiteX2" fmla="*/ 0 w 1281670"/>
              <a:gd name="connsiteY2" fmla="*/ 0 h 2921885"/>
              <a:gd name="connsiteX3" fmla="*/ 854447 w 1281670"/>
              <a:gd name="connsiteY3" fmla="*/ 0 h 2921885"/>
              <a:gd name="connsiteX4" fmla="*/ 854447 w 1281670"/>
              <a:gd name="connsiteY4" fmla="*/ 2067438 h 2921885"/>
              <a:gd name="connsiteX5" fmla="*/ 1281670 w 1281670"/>
              <a:gd name="connsiteY5" fmla="*/ 2067438 h 2921885"/>
              <a:gd name="connsiteX6" fmla="*/ 427223 w 1281670"/>
              <a:gd name="connsiteY6" fmla="*/ 2921885 h 2921885"/>
              <a:gd name="connsiteX0" fmla="*/ 427223 w 1281670"/>
              <a:gd name="connsiteY0" fmla="*/ 2921885 h 2921885"/>
              <a:gd name="connsiteX1" fmla="*/ 0 w 1281670"/>
              <a:gd name="connsiteY1" fmla="*/ 0 h 2921885"/>
              <a:gd name="connsiteX2" fmla="*/ 854447 w 1281670"/>
              <a:gd name="connsiteY2" fmla="*/ 0 h 2921885"/>
              <a:gd name="connsiteX3" fmla="*/ 854447 w 1281670"/>
              <a:gd name="connsiteY3" fmla="*/ 2067438 h 2921885"/>
              <a:gd name="connsiteX4" fmla="*/ 1281670 w 1281670"/>
              <a:gd name="connsiteY4" fmla="*/ 2067438 h 2921885"/>
              <a:gd name="connsiteX5" fmla="*/ 427223 w 1281670"/>
              <a:gd name="connsiteY5" fmla="*/ 2921885 h 2921885"/>
              <a:gd name="connsiteX0" fmla="*/ 56031 w 910478"/>
              <a:gd name="connsiteY0" fmla="*/ 2921885 h 2921885"/>
              <a:gd name="connsiteX1" fmla="*/ 0 w 910478"/>
              <a:gd name="connsiteY1" fmla="*/ 9053 h 2921885"/>
              <a:gd name="connsiteX2" fmla="*/ 483255 w 910478"/>
              <a:gd name="connsiteY2" fmla="*/ 0 h 2921885"/>
              <a:gd name="connsiteX3" fmla="*/ 483255 w 910478"/>
              <a:gd name="connsiteY3" fmla="*/ 2067438 h 2921885"/>
              <a:gd name="connsiteX4" fmla="*/ 910478 w 910478"/>
              <a:gd name="connsiteY4" fmla="*/ 2067438 h 2921885"/>
              <a:gd name="connsiteX5" fmla="*/ 56031 w 910478"/>
              <a:gd name="connsiteY5" fmla="*/ 2921885 h 2921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0478" h="2921885">
                <a:moveTo>
                  <a:pt x="56031" y="2921885"/>
                </a:moveTo>
                <a:lnTo>
                  <a:pt x="0" y="9053"/>
                </a:lnTo>
                <a:lnTo>
                  <a:pt x="483255" y="0"/>
                </a:lnTo>
                <a:lnTo>
                  <a:pt x="483255" y="2067438"/>
                </a:lnTo>
                <a:lnTo>
                  <a:pt x="910478" y="2067438"/>
                </a:lnTo>
                <a:lnTo>
                  <a:pt x="56031" y="2921885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9216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37C42B-7BA8-7005-613E-4C7C3B2D4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프로그램 구현</a:t>
            </a:r>
            <a:br>
              <a:rPr lang="en-US" altLang="ko-KR" dirty="0"/>
            </a:br>
            <a:r>
              <a:rPr lang="en-US" altLang="ko-KR" dirty="0"/>
              <a:t>S3</a:t>
            </a: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19A9177-77EA-F662-1D0F-E8E3B727C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S3 </a:t>
            </a:r>
            <a:r>
              <a:rPr lang="ko-KR" altLang="en-US" dirty="0"/>
              <a:t>정적 웹 호스팅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90A259-003F-F59E-8332-37C69EB4ED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919" y="173826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FE3FC0-C19E-1EC4-DD12-855FA89A12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027" name="_x189633320">
            <a:extLst>
              <a:ext uri="{FF2B5EF4-FFF2-40B4-BE49-F238E27FC236}">
                <a16:creationId xmlns:a16="http://schemas.microsoft.com/office/drawing/2014/main" id="{CCFE8C2E-1336-ED0B-0391-3CF415714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19" y="2980046"/>
            <a:ext cx="3306984" cy="297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B6BC1341-2C39-83EB-88B5-31ED864FE5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1BB837D4-7818-FBEC-6B16-DEBDBFB009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A30E059-79AA-4D64-BCE2-CE6A0E5F6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315" y="2982686"/>
            <a:ext cx="3355297" cy="30335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A88F98-827E-A945-FE78-96F6FFB47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385" y="3042132"/>
            <a:ext cx="4536213" cy="297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032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18352E-0BCF-18CC-3B35-AFDDCA5F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프로그램 구현</a:t>
            </a:r>
            <a:br>
              <a:rPr lang="en-US" altLang="ko-KR" dirty="0"/>
            </a:br>
            <a:r>
              <a:rPr lang="en-US" altLang="ko-KR" dirty="0"/>
              <a:t>Cloud Front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12EC31-9DC0-A538-1AF7-9AE0FE29C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보안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8D6210-B491-4546-99BE-937872463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158" y="3035447"/>
            <a:ext cx="3195873" cy="311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82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2FE60-DE86-F6DA-1AEC-1E2F2F194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프로그램 구현</a:t>
            </a:r>
            <a:br>
              <a:rPr lang="en-US" altLang="ko-KR" dirty="0"/>
            </a:br>
            <a:r>
              <a:rPr lang="en-US" altLang="ko-KR" dirty="0"/>
              <a:t>IAM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1BC3E9-2740-2658-B8A9-316CD088EF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Policies </a:t>
            </a:r>
            <a:r>
              <a:rPr lang="ko-KR" altLang="en-US" dirty="0">
                <a:solidFill>
                  <a:schemeClr val="tx1"/>
                </a:solidFill>
              </a:rPr>
              <a:t>생성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49E2972-6892-EFF3-9959-E496915DD2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Roles </a:t>
            </a:r>
            <a:r>
              <a:rPr lang="ko-KR" altLang="en-US" dirty="0">
                <a:solidFill>
                  <a:schemeClr val="tx1"/>
                </a:solidFill>
              </a:rPr>
              <a:t>생성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367FA31-EADC-991F-1BEF-9454081EF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2526" y="27749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496BFDCC-0DAD-C7E6-56D7-9D518DBC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6004" y="258921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2051" name="_x645484848">
            <a:extLst>
              <a:ext uri="{FF2B5EF4-FFF2-40B4-BE49-F238E27FC236}">
                <a16:creationId xmlns:a16="http://schemas.microsoft.com/office/drawing/2014/main" id="{EB993E30-E81F-0BDF-16A4-08F1BBD02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504" y="3243262"/>
            <a:ext cx="3121025" cy="287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6">
            <a:extLst>
              <a:ext uri="{FF2B5EF4-FFF2-40B4-BE49-F238E27FC236}">
                <a16:creationId xmlns:a16="http://schemas.microsoft.com/office/drawing/2014/main" id="{C85D5D48-C1F4-C2DE-F5F0-CD746112E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381" y="267656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2053" name="_x645483048">
            <a:extLst>
              <a:ext uri="{FF2B5EF4-FFF2-40B4-BE49-F238E27FC236}">
                <a16:creationId xmlns:a16="http://schemas.microsoft.com/office/drawing/2014/main" id="{4BD621A8-D43C-B384-2034-78DF3E2DF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670" y="3250178"/>
            <a:ext cx="4356460" cy="286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570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509847-9B90-20EE-1C3E-7E8553AB8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프로그램 구현</a:t>
            </a:r>
            <a:br>
              <a:rPr lang="en-US" altLang="ko-KR" dirty="0"/>
            </a:br>
            <a:r>
              <a:rPr lang="en-US" altLang="ko-KR" dirty="0"/>
              <a:t>Lambda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4B401CB-67C6-5806-DE8B-B65495E29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Lambda </a:t>
            </a:r>
            <a:r>
              <a:rPr lang="ko-KR" altLang="en-US" dirty="0"/>
              <a:t>구조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DBB14A-B3A2-246B-4172-C74E0056F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197" y="3061651"/>
            <a:ext cx="4032470" cy="28142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79C200C-3FF5-B8AF-8576-44F183FA6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529" y="3111446"/>
            <a:ext cx="360997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575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2C8CF-1056-5CA8-1425-9F57B5420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프로그램 구현</a:t>
            </a:r>
            <a:br>
              <a:rPr lang="en-US" altLang="ko-KR" dirty="0"/>
            </a:br>
            <a:r>
              <a:rPr lang="en-US" altLang="ko-KR" dirty="0"/>
              <a:t>DynamoDB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60BB33-39ED-CAA9-C54F-F71CF3F1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busan_book</a:t>
            </a:r>
            <a:r>
              <a:rPr lang="en-US" altLang="ko-KR" dirty="0"/>
              <a:t> Table </a:t>
            </a:r>
            <a:r>
              <a:rPr lang="ko-KR" altLang="en-US" dirty="0"/>
              <a:t>생성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B7D85EA-7121-4392-5E5E-13C388D09C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645482976">
            <a:extLst>
              <a:ext uri="{FF2B5EF4-FFF2-40B4-BE49-F238E27FC236}">
                <a16:creationId xmlns:a16="http://schemas.microsoft.com/office/drawing/2014/main" id="{25059A51-5265-F452-18D0-BF64F7D27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789" y="3026831"/>
            <a:ext cx="3832225" cy="271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591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708040-AA54-763D-84C3-1513492AF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프로그램 구현</a:t>
            </a:r>
            <a:br>
              <a:rPr lang="en-US" altLang="ko-KR" dirty="0"/>
            </a:br>
            <a:r>
              <a:rPr lang="en-US" altLang="ko-KR" dirty="0"/>
              <a:t>API </a:t>
            </a:r>
            <a:r>
              <a:rPr lang="en-US" altLang="ko-KR" dirty="0" err="1"/>
              <a:t>Gatway</a:t>
            </a:r>
            <a:endParaRPr lang="ko-KR" altLang="en-US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F1BC6D7D-F039-6B8E-8F8C-83D0ADAB0D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REST API</a:t>
            </a:r>
            <a:r>
              <a:rPr lang="ko-KR" altLang="en-US" dirty="0"/>
              <a:t>의 </a:t>
            </a:r>
            <a:r>
              <a:rPr lang="en-US" altLang="ko-KR" dirty="0"/>
              <a:t>Resources </a:t>
            </a:r>
            <a:r>
              <a:rPr lang="ko-KR" altLang="en-US" dirty="0"/>
              <a:t>생성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5C69B40D-B492-5E03-C5D7-C8798B26F7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배포를 위한 </a:t>
            </a:r>
            <a:r>
              <a:rPr lang="en-US" altLang="ko-KR" dirty="0"/>
              <a:t>Stages </a:t>
            </a:r>
            <a:r>
              <a:rPr lang="ko-KR" altLang="en-US" dirty="0"/>
              <a:t>생성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0E805FD-1D70-284A-D031-4C1F504C34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499802-5FCF-8972-4EDA-E51FEB091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05A5BA-E683-04AE-F675-81B9E48EC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248" y="3026772"/>
            <a:ext cx="4313509" cy="30898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3AFD802-0370-8095-9D41-2FEC21402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944" y="3026772"/>
            <a:ext cx="3342668" cy="311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507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자연주의">
  <a:themeElements>
    <a:clrScheme name="자연주의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자연주의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자연주의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340</TotalTime>
  <Words>115</Words>
  <Application>Microsoft Office PowerPoint</Application>
  <PresentationFormat>와이드스크린</PresentationFormat>
  <Paragraphs>41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Arial</vt:lpstr>
      <vt:lpstr>Garamond</vt:lpstr>
      <vt:lpstr>자연주의</vt:lpstr>
      <vt:lpstr>부산 지역 도서관  도서 검색</vt:lpstr>
      <vt:lpstr>목차</vt:lpstr>
      <vt:lpstr>프로그램 구성도</vt:lpstr>
      <vt:lpstr>프로그램 구현 S3</vt:lpstr>
      <vt:lpstr>프로그램 구현 Cloud Front</vt:lpstr>
      <vt:lpstr>프로그램 구현 IAM</vt:lpstr>
      <vt:lpstr>프로그램 구현 Lambda</vt:lpstr>
      <vt:lpstr>프로그램 구현 DynamoDB</vt:lpstr>
      <vt:lpstr>프로그램 구현 API Gatway</vt:lpstr>
      <vt:lpstr>프로그램 코드 데이터 정제</vt:lpstr>
      <vt:lpstr>프로그램 코드 Lambda</vt:lpstr>
      <vt:lpstr>프로그램 코드 Lambda</vt:lpstr>
      <vt:lpstr>실행 결과</vt:lpstr>
      <vt:lpstr>실행 결과 CloudWatch Log</vt:lpstr>
      <vt:lpstr>실행 결과 CloudWatch Log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kiyun park</dc:creator>
  <cp:lastModifiedBy>kiyun park</cp:lastModifiedBy>
  <cp:revision>20</cp:revision>
  <dcterms:created xsi:type="dcterms:W3CDTF">2024-06-15T08:02:11Z</dcterms:created>
  <dcterms:modified xsi:type="dcterms:W3CDTF">2024-06-16T14:02:10Z</dcterms:modified>
</cp:coreProperties>
</file>